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CC4C6-E298-4DB6-9B87-8D736B91DDAA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32BC-5B18-4D8B-81BD-AA99EA540C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037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CC4C6-E298-4DB6-9B87-8D736B91DDAA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32BC-5B18-4D8B-81BD-AA99EA540C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024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CC4C6-E298-4DB6-9B87-8D736B91DDAA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32BC-5B18-4D8B-81BD-AA99EA540C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307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CC4C6-E298-4DB6-9B87-8D736B91DDAA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32BC-5B18-4D8B-81BD-AA99EA540C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7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CC4C6-E298-4DB6-9B87-8D736B91DDAA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32BC-5B18-4D8B-81BD-AA99EA540C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091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CC4C6-E298-4DB6-9B87-8D736B91DDAA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32BC-5B18-4D8B-81BD-AA99EA540C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631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CC4C6-E298-4DB6-9B87-8D736B91DDAA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32BC-5B18-4D8B-81BD-AA99EA540C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156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CC4C6-E298-4DB6-9B87-8D736B91DDAA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32BC-5B18-4D8B-81BD-AA99EA540C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20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CC4C6-E298-4DB6-9B87-8D736B91DDAA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32BC-5B18-4D8B-81BD-AA99EA540C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614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CC4C6-E298-4DB6-9B87-8D736B91DDAA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32BC-5B18-4D8B-81BD-AA99EA540C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166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CC4C6-E298-4DB6-9B87-8D736B91DDAA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732BC-5B18-4D8B-81BD-AA99EA540C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792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CC4C6-E298-4DB6-9B87-8D736B91DDAA}" type="datetimeFigureOut">
              <a:rPr lang="ru-RU" smtClean="0"/>
              <a:t>22.08.2025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732BC-5B18-4D8B-81BD-AA99EA540C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208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«Калейдоскоп букв»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Мазина В.Д.</a:t>
            </a:r>
          </a:p>
          <a:p>
            <a:r>
              <a:rPr lang="ru-RU" dirty="0" smtClean="0"/>
              <a:t>От 6 лет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9890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Варианты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1732" y="151075"/>
            <a:ext cx="3609892" cy="3625795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1719470"/>
          </a:xfrm>
        </p:spPr>
        <p:txBody>
          <a:bodyPr/>
          <a:lstStyle/>
          <a:p>
            <a:r>
              <a:rPr lang="ru-RU" dirty="0" smtClean="0"/>
              <a:t>«Строим башню»</a:t>
            </a:r>
          </a:p>
          <a:p>
            <a:r>
              <a:rPr lang="ru-RU" dirty="0" smtClean="0"/>
              <a:t>«Горячая картошка»</a:t>
            </a:r>
          </a:p>
          <a:p>
            <a:r>
              <a:rPr lang="ru-RU" dirty="0" smtClean="0"/>
              <a:t>«Фото – глаз»</a:t>
            </a:r>
          </a:p>
          <a:p>
            <a:r>
              <a:rPr lang="ru-RU" dirty="0" smtClean="0"/>
              <a:t>«</a:t>
            </a:r>
            <a:r>
              <a:rPr lang="ru-RU" dirty="0" err="1" smtClean="0"/>
              <a:t>Мемори</a:t>
            </a:r>
            <a:r>
              <a:rPr lang="ru-RU" dirty="0" smtClean="0"/>
              <a:t>»</a:t>
            </a:r>
          </a:p>
          <a:p>
            <a:r>
              <a:rPr lang="ru-RU" dirty="0" smtClean="0"/>
              <a:t>«Корректор»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798196"/>
            <a:ext cx="4059803" cy="4059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789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Оптимизация логопедической работы по коррекции </a:t>
            </a:r>
            <a:r>
              <a:rPr lang="ru-RU" dirty="0" err="1" smtClean="0"/>
              <a:t>дисграфии</a:t>
            </a:r>
            <a:r>
              <a:rPr lang="ru-RU" dirty="0" smtClean="0"/>
              <a:t> у детей с тяжелыми нарушениями речи – актуальная проблема теории и методики логопедии. Обусловлена современными требованиями к содержанию образования, развитием ИКТ, усложнением информационно-образовательной среды.</a:t>
            </a:r>
          </a:p>
          <a:p>
            <a:r>
              <a:rPr lang="ru-RU" dirty="0" smtClean="0"/>
              <a:t>ФГОС и АОП ориентируют на формирование у детей УУД, предметных и </a:t>
            </a:r>
            <a:r>
              <a:rPr lang="ru-RU" dirty="0" err="1" smtClean="0"/>
              <a:t>метапредметных</a:t>
            </a:r>
            <a:r>
              <a:rPr lang="ru-RU" dirty="0" smtClean="0"/>
              <a:t> умений и навыков, личностных качеств.</a:t>
            </a:r>
          </a:p>
          <a:p>
            <a:r>
              <a:rPr lang="ru-RU" dirty="0" smtClean="0"/>
              <a:t>Средство достижения этого – письмо, владение им определяет усвоение образовательной программы и пр.</a:t>
            </a:r>
          </a:p>
        </p:txBody>
      </p:sp>
    </p:spTree>
    <p:extLst>
      <p:ext uri="{BB962C8B-B14F-4D97-AF65-F5344CB8AC3E}">
        <p14:creationId xmlns:p14="http://schemas.microsoft.com/office/powerpoint/2010/main" val="3370655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Письмо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Сложная система, обеспечивающаяся рядом </a:t>
            </a:r>
            <a:r>
              <a:rPr lang="ru-RU" dirty="0" err="1" smtClean="0"/>
              <a:t>сукцессивных</a:t>
            </a:r>
            <a:r>
              <a:rPr lang="ru-RU" dirty="0" smtClean="0"/>
              <a:t> и симультанных процессов: восприятие, внимание, память разной модальности, мышление, оптико-пространственные представления, </a:t>
            </a:r>
            <a:r>
              <a:rPr lang="ru-RU" dirty="0" err="1" smtClean="0"/>
              <a:t>графомоторные</a:t>
            </a:r>
            <a:r>
              <a:rPr lang="ru-RU" dirty="0" smtClean="0"/>
              <a:t> навыки, операции фонематического восприятия, языкового анализа и синтеза.</a:t>
            </a:r>
          </a:p>
          <a:p>
            <a:r>
              <a:rPr lang="ru-RU" dirty="0" smtClean="0"/>
              <a:t>В литературе </a:t>
            </a:r>
            <a:r>
              <a:rPr lang="ru-RU" dirty="0" err="1" smtClean="0"/>
              <a:t>сукцессивные</a:t>
            </a:r>
            <a:r>
              <a:rPr lang="ru-RU" dirty="0" smtClean="0"/>
              <a:t> функции – это операции различения, запоминания и воспроизведения вербальных стимулов, действий, ритмов, изображений, имеющих определенную последовательность.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0128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70344"/>
            <a:ext cx="10515600" cy="5906619"/>
          </a:xfrm>
        </p:spPr>
        <p:txBody>
          <a:bodyPr/>
          <a:lstStyle/>
          <a:p>
            <a:r>
              <a:rPr lang="ru-RU" dirty="0" smtClean="0"/>
              <a:t>На этапе начального обучения в школе восприятия находится под влиянием </a:t>
            </a:r>
            <a:r>
              <a:rPr lang="ru-RU" dirty="0" err="1" smtClean="0"/>
              <a:t>сукцессивных</a:t>
            </a:r>
            <a:r>
              <a:rPr lang="ru-RU" dirty="0" smtClean="0"/>
              <a:t> процессов. </a:t>
            </a:r>
            <a:r>
              <a:rPr lang="ru-RU" dirty="0" err="1" smtClean="0"/>
              <a:t>Сукцессивной</a:t>
            </a:r>
            <a:r>
              <a:rPr lang="ru-RU" dirty="0" smtClean="0"/>
              <a:t> и симультанное узнавание – две формы одного и того же процесса. Первая – это процесс ознакомления с объектом.</a:t>
            </a:r>
          </a:p>
          <a:p>
            <a:r>
              <a:rPr lang="ru-RU" dirty="0" smtClean="0"/>
              <a:t>Чем чаще выполняется </a:t>
            </a:r>
            <a:r>
              <a:rPr lang="ru-RU" dirty="0" err="1" smtClean="0"/>
              <a:t>сукцессивное</a:t>
            </a:r>
            <a:r>
              <a:rPr lang="ru-RU" dirty="0" smtClean="0"/>
              <a:t> узнавание ,тем быстрее оно переходит во вторую форму. Действия сличения сокращаются, начинает преобладать симультанное узнавание.</a:t>
            </a:r>
          </a:p>
          <a:p>
            <a:r>
              <a:rPr lang="ru-RU" dirty="0" smtClean="0"/>
              <a:t>Повышение  точности и сокращение времени на решение опознавательных задач характеризует </a:t>
            </a:r>
            <a:r>
              <a:rPr lang="ru-RU" dirty="0" err="1" smtClean="0"/>
              <a:t>сформированность</a:t>
            </a:r>
            <a:r>
              <a:rPr lang="ru-RU" dirty="0" smtClean="0"/>
              <a:t> симультанного узнавания разных модальностей.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2802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Сукцессивный</a:t>
            </a:r>
            <a:r>
              <a:rPr lang="ru-RU" dirty="0" smtClean="0"/>
              <a:t> - симультанный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144" y="1825625"/>
            <a:ext cx="7735712" cy="4351338"/>
          </a:xfrm>
        </p:spPr>
      </p:pic>
    </p:spTree>
    <p:extLst>
      <p:ext uri="{BB962C8B-B14F-4D97-AF65-F5344CB8AC3E}">
        <p14:creationId xmlns:p14="http://schemas.microsoft.com/office/powerpoint/2010/main" val="2524479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1663"/>
            <a:ext cx="10515600" cy="5795300"/>
          </a:xfrm>
        </p:spPr>
        <p:txBody>
          <a:bodyPr/>
          <a:lstStyle/>
          <a:p>
            <a:r>
              <a:rPr lang="ru-RU" dirty="0" smtClean="0"/>
              <a:t>В дошкольном возрасте ребенок учится оперировать многомерными объектами с несколькими признаками (цвет, форма, величина объем и пр.).</a:t>
            </a:r>
          </a:p>
          <a:p>
            <a:r>
              <a:rPr lang="ru-RU" dirty="0" smtClean="0"/>
              <a:t>Постепенное усложнение объектов позволяет ему усваивать черно-белые реалистичные изображения.</a:t>
            </a:r>
          </a:p>
          <a:p>
            <a:r>
              <a:rPr lang="ru-RU" dirty="0" smtClean="0"/>
              <a:t>Позднее происходит узнавание контурных изображений, букв, схем, графических обозначений.</a:t>
            </a:r>
          </a:p>
          <a:p>
            <a:r>
              <a:rPr lang="ru-RU" dirty="0" smtClean="0"/>
              <a:t>Уже в дошкольном возрасте наблюдается переход к одномерным стимулам, которые различаются расположением элементов фигуры (печатные буквы). И </a:t>
            </a:r>
            <a:r>
              <a:rPr lang="ru-RU" dirty="0" err="1" smtClean="0"/>
              <a:t>сукцессивное</a:t>
            </a:r>
            <a:r>
              <a:rPr lang="ru-RU" dirty="0" smtClean="0"/>
              <a:t> узнавание переходит в </a:t>
            </a:r>
            <a:r>
              <a:rPr lang="ru-RU" dirty="0" smtClean="0"/>
              <a:t>симультанное в виде единого образа.</a:t>
            </a:r>
          </a:p>
          <a:p>
            <a:r>
              <a:rPr lang="ru-RU" dirty="0" smtClean="0"/>
              <a:t>Усвоение новых сенсорных эталонов интенсифицирует восприятие (цвет, форма, величина, пропорции).</a:t>
            </a:r>
          </a:p>
        </p:txBody>
      </p:sp>
    </p:spTree>
    <p:extLst>
      <p:ext uri="{BB962C8B-B14F-4D97-AF65-F5344CB8AC3E}">
        <p14:creationId xmlns:p14="http://schemas.microsoft.com/office/powerpoint/2010/main" val="3674061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Организация перехода от </a:t>
            </a:r>
            <a:r>
              <a:rPr lang="ru-RU" dirty="0" err="1" smtClean="0"/>
              <a:t>сукцессивного</a:t>
            </a:r>
            <a:r>
              <a:rPr lang="ru-RU" dirty="0" smtClean="0"/>
              <a:t> к симультанному опознанию формирует быстрые опознавательные действия у детей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323" y="1825625"/>
            <a:ext cx="5693134" cy="5385346"/>
          </a:xfrm>
        </p:spPr>
      </p:pic>
    </p:spTree>
    <p:extLst>
      <p:ext uri="{BB962C8B-B14F-4D97-AF65-F5344CB8AC3E}">
        <p14:creationId xmlns:p14="http://schemas.microsoft.com/office/powerpoint/2010/main" val="4217436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2-8 игроков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188" y="1368895"/>
            <a:ext cx="6172200" cy="4110684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/>
              <a:t>Задачи: </a:t>
            </a:r>
            <a:r>
              <a:rPr lang="ru-RU" sz="1800" dirty="0" smtClean="0"/>
              <a:t>автоматизировать узнавание букв, закрепить их зрительный образ, развитие зрительно-пространственной ориентировки, усиление концентрации зрительного восприятия, его распределения, развитие зрительной памяти ,стимуляция речевой активности, активизация номинативной функции речи.</a:t>
            </a:r>
          </a:p>
          <a:p>
            <a:r>
              <a:rPr lang="ru-RU" sz="1800" dirty="0" smtClean="0"/>
              <a:t>Ребенок учится узнавать букву вне зависимости от размера и положения (зеркальное написание исключено).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988373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Разберем башню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2938" y="1995487"/>
            <a:ext cx="2552700" cy="285750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У каждого по 1 карте рубашкой вверх, остальные лежат в «башне» лицевой стороной вверх. </a:t>
            </a:r>
          </a:p>
          <a:p>
            <a:r>
              <a:rPr lang="ru-RU" sz="2400" dirty="0" smtClean="0"/>
              <a:t>Свои карты переворачиваются и игрок, быстрее нашедший и назвавший совпадающее изображение, забирает верхнюю карту.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488872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429</Words>
  <Application>Microsoft Office PowerPoint</Application>
  <PresentationFormat>Широкоэкранный</PresentationFormat>
  <Paragraphs>32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«Калейдоскоп букв»</vt:lpstr>
      <vt:lpstr>Актуальность</vt:lpstr>
      <vt:lpstr>Письмо</vt:lpstr>
      <vt:lpstr>Презентация PowerPoint</vt:lpstr>
      <vt:lpstr>Сукцессивный - симультанный</vt:lpstr>
      <vt:lpstr>Презентация PowerPoint</vt:lpstr>
      <vt:lpstr>Организация перехода от сукцессивного к симультанному опознанию формирует быстрые опознавательные действия у детей</vt:lpstr>
      <vt:lpstr>2-8 игроков</vt:lpstr>
      <vt:lpstr>Разберем башню</vt:lpstr>
      <vt:lpstr>Варианты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«Калейдоскоп букв»</dc:title>
  <dc:creator>User</dc:creator>
  <cp:lastModifiedBy>User</cp:lastModifiedBy>
  <cp:revision>8</cp:revision>
  <dcterms:created xsi:type="dcterms:W3CDTF">2025-08-22T05:56:50Z</dcterms:created>
  <dcterms:modified xsi:type="dcterms:W3CDTF">2025-08-22T06:48:47Z</dcterms:modified>
</cp:coreProperties>
</file>